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9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</p:sldIdLst>
  <p:sldSz cx="9144000" cy="6858000" type="screen4x3"/>
  <p:notesSz cx="6980238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CC0099"/>
    <a:srgbClr val="33CC33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53853" y="0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254021-B42C-42B7-9BED-5E368992893D}" type="datetimeFigureOut">
              <a:rPr lang="en-US" smtClean="0"/>
              <a:t>4/25/2014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53853" y="8685213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4CA1F6-8E31-4938-AAB8-CFACFD7B5C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4155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C327B7-99E5-4523-AC42-5FD75C98954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501606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58E201-5D6C-41F8-9D9A-C1A9482DBE0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337415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273667-8495-4737-BA8B-1D99979C08C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014024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C492961-DCF6-4331-AE4C-F91D7234749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67238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F5325B6-30EA-4DF1-83B7-39AB00FF4CC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14528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09D919-7185-4EAD-82A0-3444D4BADE5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3536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911470-8468-4440-B5AA-7895D42C7EE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526280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27A385-CBD8-466D-9D1A-DEE383A6B30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101053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528874-4573-4651-B6DB-A18694CA373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37082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1120D6-80DE-4A18-86A0-06120B7C9A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18838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96C780-4390-44E3-A25E-DDAD0AC592B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470114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35D7DF-8773-4565-AD02-8F51FB289FA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494996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D4538E-2837-4D32-A69A-20578015807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21210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F3762D4-023D-4BDF-885A-C1F6660624B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228600" y="76200"/>
            <a:ext cx="8686800" cy="1143000"/>
          </a:xfrm>
        </p:spPr>
        <p:txBody>
          <a:bodyPr/>
          <a:lstStyle/>
          <a:p>
            <a:r>
              <a:rPr lang="en-US" altLang="en-US" sz="4000" dirty="0">
                <a:solidFill>
                  <a:schemeClr val="folHlink"/>
                </a:solidFill>
              </a:rPr>
              <a:t>Me </a:t>
            </a:r>
            <a:r>
              <a:rPr lang="en-US" altLang="en-US" sz="4000" dirty="0" err="1">
                <a:solidFill>
                  <a:schemeClr val="folHlink"/>
                </a:solidFill>
              </a:rPr>
              <a:t>llamo</a:t>
            </a:r>
            <a:r>
              <a:rPr lang="en-US" altLang="en-US" sz="4000" dirty="0">
                <a:solidFill>
                  <a:schemeClr val="folHlink"/>
                </a:solidFill>
              </a:rPr>
              <a:t> _______ </a:t>
            </a:r>
            <a:r>
              <a:rPr lang="en-US" altLang="en-US" sz="4000" dirty="0" err="1">
                <a:solidFill>
                  <a:schemeClr val="folHlink"/>
                </a:solidFill>
              </a:rPr>
              <a:t>Clase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701</a:t>
            </a:r>
            <a:r>
              <a:rPr lang="en-US" altLang="en-US" sz="4000" dirty="0">
                <a:solidFill>
                  <a:schemeClr val="folHlink"/>
                </a:solidFill>
              </a:rPr>
              <a:t/>
            </a:r>
            <a:br>
              <a:rPr lang="en-US" altLang="en-US" sz="4000" dirty="0">
                <a:solidFill>
                  <a:schemeClr val="folHlink"/>
                </a:solidFill>
              </a:rPr>
            </a:br>
            <a:r>
              <a:rPr lang="en-US" altLang="en-US" sz="4000" dirty="0">
                <a:solidFill>
                  <a:schemeClr val="folHlink"/>
                </a:solidFill>
              </a:rPr>
              <a:t>La </a:t>
            </a:r>
            <a:r>
              <a:rPr lang="en-US" altLang="en-US" sz="4000" dirty="0" err="1">
                <a:solidFill>
                  <a:schemeClr val="folHlink"/>
                </a:solidFill>
              </a:rPr>
              <a:t>fecha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 dirty="0" err="1">
                <a:solidFill>
                  <a:schemeClr val="folHlink"/>
                </a:solidFill>
              </a:rPr>
              <a:t>es</a:t>
            </a:r>
            <a:r>
              <a:rPr lang="en-US" altLang="en-US" sz="4000" dirty="0">
                <a:solidFill>
                  <a:schemeClr val="folHlink"/>
                </a:solidFill>
              </a:rPr>
              <a:t> 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25 </a:t>
            </a:r>
            <a:r>
              <a:rPr lang="en-US" altLang="en-US" sz="4000" dirty="0">
                <a:solidFill>
                  <a:schemeClr val="folHlink"/>
                </a:solidFill>
              </a:rPr>
              <a:t>de </a:t>
            </a:r>
            <a:r>
              <a:rPr lang="en-US" altLang="en-US" sz="4000" dirty="0" err="1" smtClean="0">
                <a:solidFill>
                  <a:schemeClr val="folHlink"/>
                </a:solidFill>
              </a:rPr>
              <a:t>abril</a:t>
            </a:r>
            <a:r>
              <a:rPr lang="en-US" altLang="en-US" sz="4000" dirty="0" smtClean="0">
                <a:solidFill>
                  <a:schemeClr val="folHlink"/>
                </a:solidFill>
              </a:rPr>
              <a:t> </a:t>
            </a:r>
            <a:r>
              <a:rPr lang="en-US" altLang="en-US" sz="4000" dirty="0">
                <a:solidFill>
                  <a:schemeClr val="folHlink"/>
                </a:solidFill>
              </a:rPr>
              <a:t>del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2014</a:t>
            </a:r>
            <a:endParaRPr lang="en-US" altLang="en-US" sz="40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28600" y="1417638"/>
            <a:ext cx="8686800" cy="5135562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Propósito </a:t>
            </a:r>
            <a:r>
              <a:rPr lang="es-ES_tradnl" altLang="en-US">
                <a:solidFill>
                  <a:srgbClr val="FF0000"/>
                </a:solidFill>
              </a:rPr>
              <a:t># </a:t>
            </a:r>
            <a:r>
              <a:rPr lang="es-ES_tradnl" altLang="en-US" smtClean="0">
                <a:solidFill>
                  <a:srgbClr val="FF0000"/>
                </a:solidFill>
              </a:rPr>
              <a:t>71: </a:t>
            </a:r>
            <a:r>
              <a:rPr lang="es-ES_tradnl" altLang="en-US" dirty="0"/>
              <a:t>¿Lees mucho?</a:t>
            </a:r>
          </a:p>
          <a:p>
            <a:pPr marL="609600" indent="-609600"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Actividad Inicial:</a:t>
            </a:r>
          </a:p>
          <a:p>
            <a:pPr marL="609600" indent="-609600">
              <a:buFontTx/>
              <a:buNone/>
            </a:pPr>
            <a:r>
              <a:rPr lang="es-ES_tradnl" altLang="en-US" dirty="0"/>
              <a:t>Copia y responde: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¿Estudias español en la escuela?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¿Hablas mucho con la profesora de español?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¿Escuchas a la profesora?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¿Miras </a:t>
            </a:r>
            <a:r>
              <a:rPr lang="es-ES_tradnl" altLang="en-US" dirty="0" smtClean="0"/>
              <a:t>a los profesores </a:t>
            </a:r>
            <a:r>
              <a:rPr lang="es-ES_tradnl" altLang="en-US" dirty="0"/>
              <a:t>cuando </a:t>
            </a:r>
            <a:r>
              <a:rPr lang="es-ES_tradnl" altLang="en-US" dirty="0" smtClean="0"/>
              <a:t>ellos hablan?</a:t>
            </a:r>
            <a:endParaRPr lang="es-ES_tradnl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90600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El Presente de los verbos –ER, -IR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838200"/>
            <a:ext cx="8686800" cy="6019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_tradnl" altLang="en-US" sz="2800" dirty="0"/>
              <a:t>10% of </a:t>
            </a:r>
            <a:r>
              <a:rPr lang="es-ES_tradnl" altLang="en-US" sz="2800" dirty="0" err="1"/>
              <a:t>all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Spanish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verbs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end</a:t>
            </a:r>
            <a:r>
              <a:rPr lang="es-ES_tradnl" altLang="en-US" sz="2800" dirty="0"/>
              <a:t> in  -ER o -IR</a:t>
            </a:r>
          </a:p>
          <a:p>
            <a:pPr>
              <a:lnSpc>
                <a:spcPct val="80000"/>
              </a:lnSpc>
            </a:pPr>
            <a:r>
              <a:rPr lang="es-ES_tradnl" altLang="en-US" sz="2800" dirty="0"/>
              <a:t>To </a:t>
            </a:r>
            <a:r>
              <a:rPr lang="es-ES_tradnl" altLang="en-US" sz="2800" dirty="0" err="1"/>
              <a:t>conjugate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verbs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that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end</a:t>
            </a:r>
            <a:r>
              <a:rPr lang="es-ES_tradnl" altLang="en-US" sz="2800" dirty="0"/>
              <a:t> in -ER o –IR 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ES_tradnl" altLang="en-US" sz="2800" dirty="0"/>
              <a:t>	1) </a:t>
            </a:r>
            <a:r>
              <a:rPr lang="es-ES_tradnl" altLang="en-US" sz="2800" dirty="0" err="1"/>
              <a:t>Remove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the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ending</a:t>
            </a:r>
            <a:r>
              <a:rPr lang="es-ES_tradnl" altLang="en-US" sz="2800" dirty="0"/>
              <a:t> </a:t>
            </a:r>
            <a:r>
              <a:rPr lang="es-ES_tradnl" altLang="en-US" sz="2800" b="1" dirty="0">
                <a:solidFill>
                  <a:srgbClr val="0000FF"/>
                </a:solidFill>
              </a:rPr>
              <a:t>-ER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or</a:t>
            </a:r>
            <a:r>
              <a:rPr lang="es-ES_tradnl" altLang="en-US" sz="2800" dirty="0"/>
              <a:t> </a:t>
            </a:r>
            <a:r>
              <a:rPr lang="es-ES_tradnl" altLang="en-US" sz="2800" b="1" dirty="0">
                <a:solidFill>
                  <a:srgbClr val="33CC33"/>
                </a:solidFill>
              </a:rPr>
              <a:t>–IR</a:t>
            </a:r>
          </a:p>
          <a:p>
            <a:pPr>
              <a:lnSpc>
                <a:spcPct val="80000"/>
              </a:lnSpc>
              <a:buFontTx/>
              <a:buNone/>
            </a:pPr>
            <a:endParaRPr lang="es-ES_tradnl" altLang="en-US" sz="2800" b="1" dirty="0">
              <a:solidFill>
                <a:srgbClr val="33CC33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s-ES_tradnl" altLang="en-US" sz="2800" dirty="0"/>
              <a:t>                </a:t>
            </a:r>
            <a:r>
              <a:rPr lang="es-ES_tradnl" altLang="en-US" sz="2800" b="1" dirty="0">
                <a:solidFill>
                  <a:srgbClr val="0000FF"/>
                </a:solidFill>
              </a:rPr>
              <a:t>Comer			</a:t>
            </a:r>
            <a:r>
              <a:rPr lang="es-ES_tradnl" altLang="en-US" sz="2800" b="1" dirty="0">
                <a:solidFill>
                  <a:srgbClr val="33CC33"/>
                </a:solidFill>
              </a:rPr>
              <a:t>Vivir</a:t>
            </a:r>
            <a:endParaRPr lang="es-ES_tradnl" altLang="en-US" sz="2800" b="1" dirty="0"/>
          </a:p>
          <a:p>
            <a:pPr>
              <a:lnSpc>
                <a:spcPct val="80000"/>
              </a:lnSpc>
              <a:buFontTx/>
              <a:buNone/>
            </a:pPr>
            <a:r>
              <a:rPr lang="es-ES_tradnl" altLang="en-US" sz="2800" dirty="0"/>
              <a:t>	2) </a:t>
            </a:r>
            <a:r>
              <a:rPr lang="es-ES_tradnl" altLang="en-US" sz="2800" dirty="0" err="1"/>
              <a:t>Replace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the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endings</a:t>
            </a:r>
            <a:r>
              <a:rPr lang="es-ES_tradnl" altLang="en-US" sz="2800" dirty="0"/>
              <a:t> in </a:t>
            </a:r>
            <a:r>
              <a:rPr lang="es-ES_tradnl" altLang="en-US" sz="2800" dirty="0" err="1"/>
              <a:t>the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following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way</a:t>
            </a:r>
            <a:r>
              <a:rPr lang="es-ES_tradnl" altLang="en-US" sz="2800" dirty="0"/>
              <a:t> :</a:t>
            </a:r>
          </a:p>
          <a:p>
            <a:pPr>
              <a:lnSpc>
                <a:spcPct val="80000"/>
              </a:lnSpc>
              <a:buFontTx/>
              <a:buNone/>
            </a:pPr>
            <a:endParaRPr lang="es-ES_tradnl" altLang="en-US" sz="2800" dirty="0"/>
          </a:p>
          <a:p>
            <a:pPr>
              <a:lnSpc>
                <a:spcPct val="80000"/>
              </a:lnSpc>
              <a:buFontTx/>
              <a:buNone/>
            </a:pPr>
            <a:r>
              <a:rPr lang="es-ES_tradnl" altLang="en-US" sz="2800" dirty="0"/>
              <a:t>		Yo			Nosotros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ES_tradnl" altLang="en-US" sz="2800" dirty="0"/>
              <a:t>		Tú			Vosotros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ES_tradnl" altLang="en-US" sz="2800" dirty="0"/>
              <a:t>		Él Ella		Ellos Ellas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ES_tradnl" altLang="en-US" sz="2800" dirty="0"/>
              <a:t>		  Ud.		              Uds.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ES_tradnl" altLang="en-US" sz="2800" b="1" dirty="0">
                <a:solidFill>
                  <a:srgbClr val="CC0099"/>
                </a:solidFill>
              </a:rPr>
              <a:t>**</a:t>
            </a:r>
            <a:r>
              <a:rPr lang="es-ES_tradnl" altLang="en-US" sz="2800" b="1" dirty="0" err="1">
                <a:solidFill>
                  <a:srgbClr val="CC0099"/>
                </a:solidFill>
              </a:rPr>
              <a:t>both</a:t>
            </a:r>
            <a:r>
              <a:rPr lang="es-ES_tradnl" altLang="en-US" sz="2800" b="1" dirty="0">
                <a:solidFill>
                  <a:srgbClr val="CC0099"/>
                </a:solidFill>
              </a:rPr>
              <a:t> are </a:t>
            </a:r>
            <a:r>
              <a:rPr lang="es-ES_tradnl" altLang="en-US" sz="2800" b="1" dirty="0" err="1">
                <a:solidFill>
                  <a:srgbClr val="CC0099"/>
                </a:solidFill>
              </a:rPr>
              <a:t>the</a:t>
            </a:r>
            <a:r>
              <a:rPr lang="es-ES_tradnl" altLang="en-US" sz="2800" b="1" dirty="0">
                <a:solidFill>
                  <a:srgbClr val="CC0099"/>
                </a:solidFill>
              </a:rPr>
              <a:t> </a:t>
            </a:r>
            <a:r>
              <a:rPr lang="es-ES_tradnl" altLang="en-US" sz="2800" b="1" dirty="0" err="1">
                <a:solidFill>
                  <a:srgbClr val="CC0099"/>
                </a:solidFill>
              </a:rPr>
              <a:t>same</a:t>
            </a:r>
            <a:r>
              <a:rPr lang="es-ES_tradnl" altLang="en-US" sz="2800" b="1" dirty="0">
                <a:solidFill>
                  <a:srgbClr val="CC0099"/>
                </a:solidFill>
              </a:rPr>
              <a:t> EXCEPT in NOSOTROS and VOSOTROS**</a:t>
            </a: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2316163" y="3810000"/>
            <a:ext cx="57943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3333CC"/>
                </a:solidFill>
              </a:rPr>
              <a:t>-O</a:t>
            </a: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2286000" y="4191000"/>
            <a:ext cx="7762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3333CC"/>
                </a:solidFill>
              </a:rPr>
              <a:t>-ES</a:t>
            </a: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2286000" y="4724400"/>
            <a:ext cx="5397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3333CC"/>
                </a:solidFill>
              </a:rPr>
              <a:t>-E</a:t>
            </a: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5791200" y="3748088"/>
            <a:ext cx="134937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3333CC"/>
                </a:solidFill>
              </a:rPr>
              <a:t>-EMOS</a:t>
            </a:r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5754688" y="4129088"/>
            <a:ext cx="87471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3333CC"/>
                </a:solidFill>
              </a:rPr>
              <a:t>-ÉIS</a:t>
            </a:r>
          </a:p>
        </p:txBody>
      </p:sp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5791200" y="4724400"/>
            <a:ext cx="7969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3333CC"/>
                </a:solidFill>
              </a:rPr>
              <a:t>-EN</a:t>
            </a:r>
          </a:p>
        </p:txBody>
      </p:sp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7094538" y="3733800"/>
            <a:ext cx="121126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33CC33"/>
                </a:solidFill>
              </a:rPr>
              <a:t>-IMOS</a:t>
            </a:r>
          </a:p>
        </p:txBody>
      </p:sp>
      <p:sp>
        <p:nvSpPr>
          <p:cNvPr id="4107" name="Text Box 11"/>
          <p:cNvSpPr txBox="1">
            <a:spLocks noChangeArrowheads="1"/>
          </p:cNvSpPr>
          <p:nvPr/>
        </p:nvSpPr>
        <p:spPr bwMode="auto">
          <a:xfrm>
            <a:off x="7134225" y="4114800"/>
            <a:ext cx="6381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33CC33"/>
                </a:solidFill>
              </a:rPr>
              <a:t>-ÍS</a:t>
            </a:r>
          </a:p>
        </p:txBody>
      </p:sp>
      <p:sp>
        <p:nvSpPr>
          <p:cNvPr id="4110" name="Text Box 14"/>
          <p:cNvSpPr txBox="1">
            <a:spLocks noChangeArrowheads="1"/>
          </p:cNvSpPr>
          <p:nvPr/>
        </p:nvSpPr>
        <p:spPr bwMode="auto">
          <a:xfrm>
            <a:off x="2209800" y="3352800"/>
            <a:ext cx="7969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3333CC"/>
                </a:solidFill>
              </a:rPr>
              <a:t>-ER</a:t>
            </a:r>
          </a:p>
        </p:txBody>
      </p:sp>
      <p:sp>
        <p:nvSpPr>
          <p:cNvPr id="4111" name="Text Box 15"/>
          <p:cNvSpPr txBox="1">
            <a:spLocks noChangeArrowheads="1"/>
          </p:cNvSpPr>
          <p:nvPr/>
        </p:nvSpPr>
        <p:spPr bwMode="auto">
          <a:xfrm>
            <a:off x="6324600" y="3367088"/>
            <a:ext cx="156686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3333CC"/>
                </a:solidFill>
              </a:rPr>
              <a:t>-ER </a:t>
            </a:r>
            <a:r>
              <a:rPr lang="es-ES_tradnl" altLang="en-US" sz="2800" b="1">
                <a:solidFill>
                  <a:srgbClr val="CC0099"/>
                </a:solidFill>
              </a:rPr>
              <a:t>/ </a:t>
            </a:r>
            <a:r>
              <a:rPr lang="es-ES_tradnl" altLang="en-US" sz="2800" b="1">
                <a:solidFill>
                  <a:srgbClr val="33CC33"/>
                </a:solidFill>
              </a:rPr>
              <a:t>-IR</a:t>
            </a:r>
            <a:endParaRPr lang="es-ES_tradnl" altLang="en-US" sz="2800" b="1">
              <a:solidFill>
                <a:srgbClr val="3333CC"/>
              </a:solidFill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2674144" y="2514600"/>
            <a:ext cx="388144" cy="3810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410200" y="2590800"/>
            <a:ext cx="388144" cy="3810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Verbo irregular VER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990600"/>
            <a:ext cx="8229600" cy="5715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/>
              <a:t>The verb VER (to see) is conjugated just like the regular –ER verbs, EXCEPT in the  YO form...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>
                <a:solidFill>
                  <a:srgbClr val="CC0099"/>
                </a:solidFill>
              </a:rPr>
              <a:t>VER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/>
              <a:t>			Yo		V</a:t>
            </a:r>
            <a:r>
              <a:rPr lang="en-US" altLang="en-US" u="sng">
                <a:solidFill>
                  <a:srgbClr val="FF0000"/>
                </a:solidFill>
              </a:rPr>
              <a:t>E</a:t>
            </a:r>
            <a:r>
              <a:rPr lang="en-US" altLang="en-US" u="sng">
                <a:solidFill>
                  <a:srgbClr val="33CC33"/>
                </a:solidFill>
              </a:rPr>
              <a:t>O</a:t>
            </a:r>
            <a:endParaRPr lang="en-US" altLang="en-US">
              <a:solidFill>
                <a:srgbClr val="33CC33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/>
              <a:t>			Tú		V</a:t>
            </a:r>
            <a:r>
              <a:rPr lang="en-US" altLang="en-US">
                <a:solidFill>
                  <a:srgbClr val="CC0099"/>
                </a:solidFill>
              </a:rPr>
              <a:t>es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/>
              <a:t>         Él ella Ud.	V</a:t>
            </a:r>
            <a:r>
              <a:rPr lang="en-US" altLang="en-US">
                <a:solidFill>
                  <a:srgbClr val="CC0099"/>
                </a:solidFill>
              </a:rPr>
              <a:t>e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/>
              <a:t>		 Nosotros		V</a:t>
            </a:r>
            <a:r>
              <a:rPr lang="en-US" altLang="en-US">
                <a:solidFill>
                  <a:srgbClr val="CC0099"/>
                </a:solidFill>
              </a:rPr>
              <a:t>emos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/>
              <a:t>		 Vosotros		V</a:t>
            </a:r>
            <a:r>
              <a:rPr lang="en-US" altLang="en-US">
                <a:solidFill>
                  <a:srgbClr val="CC0099"/>
                </a:solidFill>
              </a:rPr>
              <a:t>éis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/>
              <a:t>  Ellos Ellas Uds.	V</a:t>
            </a:r>
            <a:r>
              <a:rPr lang="en-US" altLang="en-US">
                <a:solidFill>
                  <a:srgbClr val="CC0099"/>
                </a:solidFill>
              </a:rPr>
              <a:t>en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/>
              <a:t>			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4412456" y="2514600"/>
            <a:ext cx="388144" cy="3810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Practica</a:t>
            </a:r>
          </a:p>
        </p:txBody>
      </p:sp>
      <p:graphicFrame>
        <p:nvGraphicFramePr>
          <p:cNvPr id="6203" name="Group 59"/>
          <p:cNvGraphicFramePr>
            <a:graphicFrameLocks noGrp="1"/>
          </p:cNvGraphicFramePr>
          <p:nvPr>
            <p:ph idx="1"/>
          </p:nvPr>
        </p:nvGraphicFramePr>
        <p:xfrm>
          <a:off x="228600" y="1143000"/>
          <a:ext cx="8686800" cy="5292598"/>
        </p:xfrm>
        <a:graphic>
          <a:graphicData uri="http://schemas.openxmlformats.org/drawingml/2006/table">
            <a:tbl>
              <a:tblPr/>
              <a:tblGrid>
                <a:gridCol w="1981200"/>
                <a:gridCol w="1493838"/>
                <a:gridCol w="1736725"/>
                <a:gridCol w="1736725"/>
                <a:gridCol w="1738312"/>
              </a:tblGrid>
              <a:tr h="6477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Beber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Comer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CC33"/>
                          </a:solidFill>
                          <a:effectLst/>
                          <a:latin typeface="Arial" charset="0"/>
                          <a:cs typeface="Arial" charset="0"/>
                        </a:rPr>
                        <a:t>Abrir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Arial" charset="0"/>
                          <a:cs typeface="Arial" charset="0"/>
                        </a:rPr>
                        <a:t>Vivir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45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Yo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Tú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61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Él ella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Ud.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Nosotros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45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Vosotros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Ellos ellas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Uds.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Ejercicios: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914400"/>
            <a:ext cx="8229600" cy="56388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2800" dirty="0" smtClean="0"/>
              <a:t>I- Listen and determine whether each one refers to one person or more than one person.</a:t>
            </a:r>
            <a:endParaRPr lang="en-US" altLang="en-US" sz="2800" dirty="0"/>
          </a:p>
          <a:p>
            <a:endParaRPr lang="en-US" altLang="en-US" sz="2800" dirty="0"/>
          </a:p>
          <a:p>
            <a:endParaRPr lang="en-US" altLang="en-US" sz="2800" dirty="0"/>
          </a:p>
          <a:p>
            <a:endParaRPr lang="en-US" altLang="en-US" sz="2800" dirty="0" smtClean="0"/>
          </a:p>
          <a:p>
            <a:endParaRPr lang="en-US" altLang="en-US" sz="2800" dirty="0"/>
          </a:p>
          <a:p>
            <a:endParaRPr lang="en-US" altLang="en-US" sz="2800" dirty="0"/>
          </a:p>
        </p:txBody>
      </p:sp>
      <p:graphicFrame>
        <p:nvGraphicFramePr>
          <p:cNvPr id="8222" name="Group 30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320110352"/>
              </p:ext>
            </p:extLst>
          </p:nvPr>
        </p:nvGraphicFramePr>
        <p:xfrm>
          <a:off x="1752600" y="1919288"/>
          <a:ext cx="5486400" cy="2454592"/>
        </p:xfrm>
        <a:graphic>
          <a:graphicData uri="http://schemas.openxmlformats.org/drawingml/2006/table">
            <a:tbl>
              <a:tblPr/>
              <a:tblGrid>
                <a:gridCol w="2821577"/>
                <a:gridCol w="2664823"/>
              </a:tblGrid>
              <a:tr h="44291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One person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More than one person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/>
                    </a:solidFill>
                  </a:tcPr>
                </a:tc>
              </a:tr>
              <a:tr h="124271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-76200"/>
            <a:ext cx="8229600" cy="884238"/>
          </a:xfrm>
        </p:spPr>
        <p:txBody>
          <a:bodyPr/>
          <a:lstStyle/>
          <a:p>
            <a:r>
              <a:rPr lang="en-US" altLang="en-US" dirty="0" err="1" smtClean="0">
                <a:solidFill>
                  <a:srgbClr val="FF0000"/>
                </a:solidFill>
              </a:rPr>
              <a:t>Ejercicios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609600"/>
            <a:ext cx="8991600" cy="5562600"/>
          </a:xfrm>
        </p:spPr>
        <p:txBody>
          <a:bodyPr/>
          <a:lstStyle/>
          <a:p>
            <a:pPr marL="0" indent="0">
              <a:buNone/>
            </a:pPr>
            <a:r>
              <a:rPr lang="es-ES_tradnl" altLang="en-US" dirty="0" smtClean="0"/>
              <a:t>II- </a:t>
            </a:r>
            <a:r>
              <a:rPr lang="es-ES_tradnl" altLang="en-US" dirty="0" err="1" smtClean="0"/>
              <a:t>Copy</a:t>
            </a:r>
            <a:r>
              <a:rPr lang="es-ES_tradnl" altLang="en-US" dirty="0" smtClean="0"/>
              <a:t> &amp; redo </a:t>
            </a:r>
            <a:r>
              <a:rPr lang="es-ES_tradnl" altLang="en-US" dirty="0" err="1" smtClean="0"/>
              <a:t>each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sentence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using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the</a:t>
            </a:r>
            <a:r>
              <a:rPr lang="es-ES_tradnl" altLang="en-US" dirty="0" smtClean="0"/>
              <a:t> new </a:t>
            </a:r>
            <a:r>
              <a:rPr lang="es-ES_tradnl" altLang="en-US" dirty="0" err="1" smtClean="0"/>
              <a:t>subject</a:t>
            </a:r>
            <a:endParaRPr lang="es-ES_tradnl" altLang="en-US" dirty="0"/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María vive en California. </a:t>
            </a:r>
            <a:r>
              <a:rPr lang="es-ES_tradnl" altLang="en-US" sz="2200" i="1" dirty="0"/>
              <a:t>(ellas)</a:t>
            </a:r>
          </a:p>
          <a:p>
            <a:pPr marL="609600" indent="-609600">
              <a:buFontTx/>
              <a:buAutoNum type="arabicPeriod"/>
            </a:pPr>
            <a:endParaRPr lang="es-ES_tradnl" altLang="en-US" sz="2200" i="1" dirty="0"/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Ella asiste a una escuela publica. </a:t>
            </a:r>
            <a:r>
              <a:rPr lang="es-ES_tradnl" altLang="en-US" sz="2200" i="1" dirty="0"/>
              <a:t>(su hermano y ella)</a:t>
            </a:r>
          </a:p>
          <a:p>
            <a:pPr marL="609600" indent="-609600">
              <a:buFontTx/>
              <a:buAutoNum type="arabicPeriod"/>
            </a:pPr>
            <a:endParaRPr lang="es-ES_tradnl" altLang="en-US" sz="2200" i="1" dirty="0"/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Ella aprende español en la escuela. </a:t>
            </a:r>
            <a:r>
              <a:rPr lang="es-ES_tradnl" altLang="en-US" sz="2200" i="1" dirty="0"/>
              <a:t>(ellas)</a:t>
            </a:r>
          </a:p>
          <a:p>
            <a:pPr marL="609600" indent="-609600">
              <a:buFontTx/>
              <a:buAutoNum type="arabicPeriod"/>
            </a:pPr>
            <a:endParaRPr lang="es-ES_tradnl" altLang="en-US" sz="2200" i="1" dirty="0"/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Ella lee y escribe mucho. </a:t>
            </a:r>
            <a:r>
              <a:rPr lang="es-ES_tradnl" altLang="en-US" sz="2200" i="1" dirty="0"/>
              <a:t>(sus amigas)</a:t>
            </a:r>
          </a:p>
          <a:p>
            <a:pPr marL="609600" indent="-609600">
              <a:buFontTx/>
              <a:buAutoNum type="arabicPeriod"/>
            </a:pPr>
            <a:endParaRPr lang="es-ES_tradnl" altLang="en-US" sz="2200" i="1" dirty="0"/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A veces ella ve la televisión. </a:t>
            </a:r>
            <a:r>
              <a:rPr lang="es-ES_tradnl" altLang="en-US" sz="2200" i="1" dirty="0"/>
              <a:t>(ellas)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914400"/>
            <a:ext cx="8229600" cy="5638800"/>
          </a:xfrm>
        </p:spPr>
        <p:txBody>
          <a:bodyPr/>
          <a:lstStyle/>
          <a:p>
            <a:endParaRPr lang="en-US" altLang="en-US" sz="2800" dirty="0" smtClean="0"/>
          </a:p>
          <a:p>
            <a:endParaRPr lang="en-US" altLang="en-US" sz="2800" dirty="0"/>
          </a:p>
          <a:p>
            <a:endParaRPr lang="en-US" altLang="en-US" sz="2800" dirty="0"/>
          </a:p>
          <a:p>
            <a:r>
              <a:rPr lang="en-US" altLang="en-US" sz="2800" dirty="0" smtClean="0"/>
              <a:t>Complete the handout (p. 4.8)</a:t>
            </a:r>
            <a:endParaRPr lang="en-US" altLang="en-US" sz="2800" dirty="0"/>
          </a:p>
          <a:p>
            <a:r>
              <a:rPr lang="en-US" altLang="en-US" sz="2800" dirty="0" smtClean="0"/>
              <a:t>QUIZ </a:t>
            </a:r>
            <a:r>
              <a:rPr lang="en-US" altLang="en-US" sz="2800" dirty="0" smtClean="0"/>
              <a:t>1/2: CAPITULO 4 ON </a:t>
            </a:r>
            <a:r>
              <a:rPr lang="en-US" altLang="en-US" sz="2800" dirty="0" smtClean="0"/>
              <a:t>TUESDAY</a:t>
            </a:r>
            <a:r>
              <a:rPr lang="en-US" altLang="en-US" sz="2800" dirty="0" smtClean="0"/>
              <a:t>!</a:t>
            </a:r>
          </a:p>
          <a:p>
            <a:pPr lvl="1"/>
            <a:r>
              <a:rPr lang="en-US" altLang="en-US" sz="2400" dirty="0" smtClean="0"/>
              <a:t>Study p. 128-135 (food, meals, etc.)</a:t>
            </a:r>
          </a:p>
          <a:p>
            <a:pPr marL="457200" lvl="1" indent="0">
              <a:buNone/>
            </a:pPr>
            <a:endParaRPr lang="en-US" altLang="en-US" sz="2400" dirty="0"/>
          </a:p>
        </p:txBody>
      </p:sp>
      <p:sp>
        <p:nvSpPr>
          <p:cNvPr id="8215" name="Rectangle 23"/>
          <p:cNvSpPr>
            <a:spLocks noChangeArrowheads="1"/>
          </p:cNvSpPr>
          <p:nvPr/>
        </p:nvSpPr>
        <p:spPr bwMode="auto">
          <a:xfrm>
            <a:off x="685800" y="11430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# </a:t>
            </a:r>
            <a:r>
              <a:rPr lang="en-US" altLang="en-US" dirty="0" smtClean="0">
                <a:solidFill>
                  <a:srgbClr val="FF0000"/>
                </a:solidFill>
              </a:rPr>
              <a:t>71</a:t>
            </a:r>
            <a:endParaRPr lang="en-US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5816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370</TotalTime>
  <Words>270</Words>
  <Application>Microsoft Office PowerPoint</Application>
  <PresentationFormat>On-screen Show (4:3)</PresentationFormat>
  <Paragraphs>83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Default Design</vt:lpstr>
      <vt:lpstr>Me llamo _______ Clase 701 La fecha es el 25 de abril del 2014</vt:lpstr>
      <vt:lpstr>El Presente de los verbos –ER, -IR</vt:lpstr>
      <vt:lpstr>Verbo irregular VER</vt:lpstr>
      <vt:lpstr>Practica</vt:lpstr>
      <vt:lpstr>Ejercicios:</vt:lpstr>
      <vt:lpstr>Ejercicios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 Clase 7 IM La fecha es el 10 de marzo del 2011</dc:title>
  <dc:creator>Helen Zumaeta</dc:creator>
  <cp:lastModifiedBy>Helen Zumaeta</cp:lastModifiedBy>
  <cp:revision>21</cp:revision>
  <cp:lastPrinted>2014-04-25T17:40:41Z</cp:lastPrinted>
  <dcterms:created xsi:type="dcterms:W3CDTF">2011-03-10T02:59:13Z</dcterms:created>
  <dcterms:modified xsi:type="dcterms:W3CDTF">2014-04-25T17:41:01Z</dcterms:modified>
</cp:coreProperties>
</file>